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65"/>
  </p:notesMasterIdLst>
  <p:sldIdLst>
    <p:sldId id="398" r:id="rId3"/>
    <p:sldId id="399" r:id="rId4"/>
    <p:sldId id="384" r:id="rId5"/>
    <p:sldId id="837" r:id="rId6"/>
    <p:sldId id="813" r:id="rId7"/>
    <p:sldId id="838" r:id="rId8"/>
    <p:sldId id="839" r:id="rId9"/>
    <p:sldId id="840" r:id="rId10"/>
    <p:sldId id="841" r:id="rId11"/>
    <p:sldId id="842" r:id="rId12"/>
    <p:sldId id="815" r:id="rId13"/>
    <p:sldId id="818" r:id="rId14"/>
    <p:sldId id="843" r:id="rId15"/>
    <p:sldId id="844" r:id="rId16"/>
    <p:sldId id="845" r:id="rId17"/>
    <p:sldId id="846" r:id="rId18"/>
    <p:sldId id="817" r:id="rId19"/>
    <p:sldId id="847" r:id="rId20"/>
    <p:sldId id="848" r:id="rId21"/>
    <p:sldId id="849" r:id="rId22"/>
    <p:sldId id="850" r:id="rId23"/>
    <p:sldId id="851" r:id="rId24"/>
    <p:sldId id="819" r:id="rId25"/>
    <p:sldId id="852" r:id="rId26"/>
    <p:sldId id="820" r:id="rId27"/>
    <p:sldId id="853" r:id="rId28"/>
    <p:sldId id="854" r:id="rId29"/>
    <p:sldId id="855" r:id="rId30"/>
    <p:sldId id="856" r:id="rId31"/>
    <p:sldId id="857" r:id="rId32"/>
    <p:sldId id="821" r:id="rId33"/>
    <p:sldId id="858" r:id="rId34"/>
    <p:sldId id="859" r:id="rId35"/>
    <p:sldId id="860" r:id="rId36"/>
    <p:sldId id="861" r:id="rId37"/>
    <p:sldId id="862" r:id="rId38"/>
    <p:sldId id="863" r:id="rId39"/>
    <p:sldId id="864" r:id="rId40"/>
    <p:sldId id="865" r:id="rId41"/>
    <p:sldId id="866" r:id="rId42"/>
    <p:sldId id="823" r:id="rId43"/>
    <p:sldId id="868" r:id="rId44"/>
    <p:sldId id="867" r:id="rId45"/>
    <p:sldId id="869" r:id="rId46"/>
    <p:sldId id="870" r:id="rId47"/>
    <p:sldId id="871" r:id="rId48"/>
    <p:sldId id="872" r:id="rId49"/>
    <p:sldId id="873" r:id="rId50"/>
    <p:sldId id="824" r:id="rId51"/>
    <p:sldId id="825" r:id="rId52"/>
    <p:sldId id="826" r:id="rId53"/>
    <p:sldId id="827" r:id="rId54"/>
    <p:sldId id="828" r:id="rId55"/>
    <p:sldId id="829" r:id="rId56"/>
    <p:sldId id="830" r:id="rId57"/>
    <p:sldId id="831" r:id="rId58"/>
    <p:sldId id="832" r:id="rId59"/>
    <p:sldId id="833" r:id="rId60"/>
    <p:sldId id="834" r:id="rId61"/>
    <p:sldId id="835" r:id="rId62"/>
    <p:sldId id="836" r:id="rId63"/>
    <p:sldId id="812" r:id="rId6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424242"/>
    <a:srgbClr val="363636"/>
    <a:srgbClr val="ED145B"/>
    <a:srgbClr val="7F7F7F"/>
    <a:srgbClr val="ED7D31"/>
    <a:srgbClr val="4472C4"/>
    <a:srgbClr val="A5A5A5"/>
    <a:srgbClr val="BF9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4" d="100"/>
          <a:sy n="114" d="100"/>
        </p:scale>
        <p:origin x="145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07/11/2023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07/11/2023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07/11/2023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07/11/2023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07/11/2023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07/11/2023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07/11/2023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07/11/2023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07/11/2023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07/11/2023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07/11/2023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07/11/2023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07/11/2023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683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é a finalidade de um Negócio?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340093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Criar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roboto-regular"/>
              </a:rPr>
              <a:t> </a:t>
            </a: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empregos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: os negócios podem criar empregos para as pessoas, contribuindo para o desenvolvimento da economia local, regional e nacional.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Melhorar a qualidade de vida das pessoas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os negócios podem oferecer produtos e serviços que melhoram a qualidade de vida das pessoas, como alimentos, vestuário, transporte, comunicação, serviços de saúde, entre outros.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Fornecer soluções para problemas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os negócios podem oferecer soluções para problemas cotidianos, como transporte, segurança, alimentação, comunicação, entre outros.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Atender a necessidades específicas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os negócios podem atender necessidades específicas de grupos de consumidores, como idosos, crianças, pessoas com necessidades especiais, entre outros.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Inovar e melhorar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os negócios, por sua natureza e concorrência acabam por gerar inovações tecnológicas e de usabilidade para os produtos e serviços;</a:t>
            </a:r>
          </a:p>
          <a:p>
            <a:endParaRPr lang="pt-BR" dirty="0"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608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179ADE8-76B0-A31B-1EA9-FE0E829DF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071"/>
            <a:ext cx="9144000" cy="477774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683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é a finalidade de um Negócio?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340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ED145B"/>
                </a:solidFill>
                <a:latin typeface="roboto-regular"/>
              </a:rPr>
              <a:t>GERAR LUCRO!!!!!!!!!!!!</a:t>
            </a:r>
          </a:p>
        </p:txBody>
      </p:sp>
    </p:spTree>
    <p:extLst>
      <p:ext uri="{BB962C8B-B14F-4D97-AF65-F5344CB8AC3E}">
        <p14:creationId xmlns:p14="http://schemas.microsoft.com/office/powerpoint/2010/main" val="36919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080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os tipos de Negócios 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Tradicionais?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0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080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os tipos de Negócios 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Tradicionais?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340093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 Informa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l: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aquele em que o empreendedor pratica uma atividade econômica sem formalização, funcionam sem CNPJ, não pagam impostos, como os vendedores ambulantes, barracas de rua e outras ações do tipo;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5006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080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os tipos de Negócios 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Tradicionais?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340093" cy="2636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 Informa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l: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aquele em que o empreendedor pratica uma atividade econômica sem formalização, funcionam sem CNPJ, não pagam impostos, como os vendedores ambulantes, barracas de rua e outras ações do tipo;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 Forma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l: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é aquele registrado nos órgãos de controles e que se submete às regras do poder público;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2942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080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os tipos de Negócios 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Tradicionais?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340093" cy="3744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 Informa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l: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aquele em que o empreendedor pratica uma atividade econômica sem formalização, funcionam sem CNPJ, não pagam impostos, como os vendedores ambulantes, barracas de rua e outras ações do tipo;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 Forma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l: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é aquele registrado nos órgãos de controles e que se submete às regras do poder público;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Negócios individuais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que são operados e possuídos por uma única pessoa;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553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080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os tipos de Negócios 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Tradicionais?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340093" cy="448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 Informa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l: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aquele em que o empreendedor pratica uma atividade econômica sem formalização, funcionam sem CNPJ, não pagam impostos, como os vendedores ambulantes, barracas de rua e outras ações do tipo;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 Forma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l: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é aquele registrado nos órgãos de controles e que se submete às regras do poder público;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Negócios individuais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que são operados e possuídos por uma única pessoa;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Negócios societários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formados por duas ou mais pessoas, como sociedades, S/A, entre outros;</a:t>
            </a:r>
          </a:p>
        </p:txBody>
      </p:sp>
    </p:spTree>
    <p:extLst>
      <p:ext uri="{BB962C8B-B14F-4D97-AF65-F5344CB8AC3E}">
        <p14:creationId xmlns:p14="http://schemas.microsoft.com/office/powerpoint/2010/main" val="53343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080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os tipos de Negócios 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Tradicionais?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588823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Pequenas empresas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com poucos funcionários e receita anual limitada;</a:t>
            </a:r>
          </a:p>
          <a:p>
            <a:pPr algn="l">
              <a:lnSpc>
                <a:spcPct val="150000"/>
              </a:lnSpc>
            </a:pP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e aplicativos de negócios.</a:t>
            </a:r>
          </a:p>
          <a:p>
            <a:pPr algn="l">
              <a:lnSpc>
                <a:spcPct val="150000"/>
              </a:lnSpc>
            </a:pPr>
            <a:endParaRPr lang="pt-BR" sz="1600" b="1" i="0" dirty="0">
              <a:solidFill>
                <a:srgbClr val="ED145B"/>
              </a:solidFill>
              <a:effectLst/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225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080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os tipos de Negócios 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Tradicionais?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588823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Pequenas empresas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com poucos funcionários e receita anual limitada;</a:t>
            </a:r>
          </a:p>
          <a:p>
            <a:pPr algn="l">
              <a:lnSpc>
                <a:spcPct val="150000"/>
              </a:lnSpc>
            </a:pP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e aplicativos de negócios.</a:t>
            </a:r>
          </a:p>
          <a:p>
            <a:pPr algn="l">
              <a:lnSpc>
                <a:spcPct val="150000"/>
              </a:lnSpc>
            </a:pPr>
            <a:endParaRPr lang="pt-BR" sz="1600" b="1" i="0" dirty="0">
              <a:solidFill>
                <a:srgbClr val="ED145B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Empresas de médio porte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com uma equipe média e receita anual moderada;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24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080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os tipos de Negócios 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Tradicionais?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588823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Pequenas empresas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com poucos funcionários e receita anual limitada;</a:t>
            </a:r>
          </a:p>
          <a:p>
            <a:pPr algn="l">
              <a:lnSpc>
                <a:spcPct val="150000"/>
              </a:lnSpc>
            </a:pP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e aplicativos de negócios.</a:t>
            </a:r>
          </a:p>
          <a:p>
            <a:pPr algn="l">
              <a:lnSpc>
                <a:spcPct val="150000"/>
              </a:lnSpc>
            </a:pPr>
            <a:endParaRPr lang="pt-BR" sz="1600" b="1" i="0" dirty="0">
              <a:solidFill>
                <a:srgbClr val="ED145B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Empresas de médio porte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com uma equipe média e receita anual moderada;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Grandes empresas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: são negócios com muitos funcionários e receita anual elevada;</a:t>
            </a:r>
          </a:p>
        </p:txBody>
      </p:sp>
    </p:spTree>
    <p:extLst>
      <p:ext uri="{BB962C8B-B14F-4D97-AF65-F5344CB8AC3E}">
        <p14:creationId xmlns:p14="http://schemas.microsoft.com/office/powerpoint/2010/main" val="24087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Software Design &amp; TX</a:t>
            </a:r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06 – Modelos de Negócios Digitais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080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os tipos de Negócios 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Tradicionais?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588823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Pequenas empresas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com poucos funcionários e receita anual limitada;</a:t>
            </a:r>
          </a:p>
          <a:p>
            <a:pPr algn="l">
              <a:lnSpc>
                <a:spcPct val="150000"/>
              </a:lnSpc>
            </a:pP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e aplicativos de negócios.</a:t>
            </a:r>
          </a:p>
          <a:p>
            <a:pPr algn="l">
              <a:lnSpc>
                <a:spcPct val="150000"/>
              </a:lnSpc>
            </a:pPr>
            <a:endParaRPr lang="pt-BR" sz="1600" b="1" i="0" dirty="0">
              <a:solidFill>
                <a:srgbClr val="ED145B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Empresas de médio porte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com uma equipe média e receita anual moderada;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Grandes empresas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: são negócios com muitos funcionários e receita anual elevada;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Negócios de varejo: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 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que vendem produtos diretamente ao consumidor final;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39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080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os tipos de Negócios 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Tradicionais?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588823" cy="4113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Pequenas empresas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com poucos funcionários e receita anual limitada;</a:t>
            </a:r>
          </a:p>
          <a:p>
            <a:pPr algn="l">
              <a:lnSpc>
                <a:spcPct val="150000"/>
              </a:lnSpc>
            </a:pP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e aplicativos de negócios.</a:t>
            </a:r>
          </a:p>
          <a:p>
            <a:pPr algn="l">
              <a:lnSpc>
                <a:spcPct val="150000"/>
              </a:lnSpc>
            </a:pPr>
            <a:endParaRPr lang="pt-BR" sz="1600" b="1" i="0" dirty="0">
              <a:solidFill>
                <a:srgbClr val="ED145B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Empresas de médio porte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com uma equipe média e receita anual moderada;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Grandes empresas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: são negócios com muitos funcionários e receita anual elevada;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Negócios de varejo: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 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que vendem produtos diretamente ao consumidor final;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Negócios de atacado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que vendem produtos para outros negócios;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130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080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os tipos de Negócios 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Tradicionais?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588823" cy="448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Pequenas empresas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com poucos funcionários e receita anual limitada;</a:t>
            </a:r>
          </a:p>
          <a:p>
            <a:pPr algn="l">
              <a:lnSpc>
                <a:spcPct val="150000"/>
              </a:lnSpc>
            </a:pP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e aplicativos de negócios.</a:t>
            </a:r>
          </a:p>
          <a:p>
            <a:pPr algn="l">
              <a:lnSpc>
                <a:spcPct val="150000"/>
              </a:lnSpc>
            </a:pPr>
            <a:endParaRPr lang="pt-BR" sz="1600" b="1" i="0" dirty="0">
              <a:solidFill>
                <a:srgbClr val="ED145B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Empresas de médio porte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com uma equipe média e receita anual moderada;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Grandes empresas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: são negócios com muitos funcionários e receita anual elevada;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Negócios de varejo: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 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que vendem produtos diretamente ao consumidor final;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Negócios de atacado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que vendem produtos para outros negócios;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Negócios de serviços: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 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são negócios que oferecem serviços, como consultoria, contabilidade, arquitetura, entre outros;</a:t>
            </a:r>
          </a:p>
        </p:txBody>
      </p:sp>
    </p:spTree>
    <p:extLst>
      <p:ext uri="{BB962C8B-B14F-4D97-AF65-F5344CB8AC3E}">
        <p14:creationId xmlns:p14="http://schemas.microsoft.com/office/powerpoint/2010/main" val="88542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569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O que são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4E6019E-1BE1-4291-0758-4516D3F6A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0" y="2651286"/>
            <a:ext cx="4011360" cy="26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1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569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O que são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2060849"/>
            <a:ext cx="454512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b="1" i="0" dirty="0">
                <a:solidFill>
                  <a:srgbClr val="ED265B"/>
                </a:solidFill>
                <a:effectLst/>
                <a:latin typeface="roboto-regular"/>
              </a:rPr>
              <a:t>Negócios digitais </a:t>
            </a:r>
            <a:r>
              <a:rPr lang="pt-BR" b="0" i="0" dirty="0">
                <a:effectLst/>
                <a:latin typeface="roboto-regular"/>
              </a:rPr>
              <a:t>são aqueles realizados exclusivamente pela internet, que criam oportunidades de negócios e novas </a:t>
            </a:r>
            <a:r>
              <a:rPr lang="pt-BR" b="0" i="0" u="none" strike="noStrike" dirty="0">
                <a:effectLst/>
                <a:latin typeface="roboto-regular"/>
              </a:rPr>
              <a:t>cadeias de valores</a:t>
            </a:r>
            <a:r>
              <a:rPr lang="pt-BR" b="0" i="0" dirty="0">
                <a:effectLst/>
                <a:latin typeface="roboto-regular"/>
              </a:rPr>
              <a:t> que organizações tradicionais não podem oferecer.</a:t>
            </a:r>
          </a:p>
          <a:p>
            <a:pPr algn="l">
              <a:lnSpc>
                <a:spcPct val="150000"/>
              </a:lnSpc>
            </a:pPr>
            <a:r>
              <a:rPr lang="pt-BR" b="0" i="0" dirty="0">
                <a:effectLst/>
                <a:latin typeface="roboto-regular"/>
              </a:rPr>
              <a:t>Isso significa que todo o processo de criação, divulgação, execução e vendas de produtos ou serviços é feito online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4E6019E-1BE1-4291-0758-4516D3F6A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0" y="2651286"/>
            <a:ext cx="4011360" cy="26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019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as principais características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Dos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9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019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as principais características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Dos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2060849"/>
            <a:ext cx="842493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Oferecem grande flexibilidade de horários;</a:t>
            </a:r>
          </a:p>
        </p:txBody>
      </p:sp>
    </p:spTree>
    <p:extLst>
      <p:ext uri="{BB962C8B-B14F-4D97-AF65-F5344CB8AC3E}">
        <p14:creationId xmlns:p14="http://schemas.microsoft.com/office/powerpoint/2010/main" val="34571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019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as principais características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Dos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2060849"/>
            <a:ext cx="8424936" cy="142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Oferecem grande flexibilidade de horários;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Podem ser escaláveis, ou seja, crescer conforme aumenta a demanda;</a:t>
            </a:r>
          </a:p>
        </p:txBody>
      </p:sp>
    </p:spTree>
    <p:extLst>
      <p:ext uri="{BB962C8B-B14F-4D97-AF65-F5344CB8AC3E}">
        <p14:creationId xmlns:p14="http://schemas.microsoft.com/office/powerpoint/2010/main" val="41228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019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as principais características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Dos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2060849"/>
            <a:ext cx="8424936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Oferecem grande flexibilidade de horários;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Podem ser escaláveis, ou seja, crescer conforme aumenta a demanda;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São modelos de negócios que colocam o cliente no centro da estratégia digital;</a:t>
            </a:r>
          </a:p>
        </p:txBody>
      </p:sp>
    </p:spTree>
    <p:extLst>
      <p:ext uri="{BB962C8B-B14F-4D97-AF65-F5344CB8AC3E}">
        <p14:creationId xmlns:p14="http://schemas.microsoft.com/office/powerpoint/2010/main" val="345303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019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as principais características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Dos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2060849"/>
            <a:ext cx="8424936" cy="327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Oferecem grande flexibilidade de horários;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Podem ser escaláveis, ou seja, crescer conforme aumenta a demanda;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São modelos de negócios que colocam o cliente no centro da estratégia digital;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Não requerem grandes investimentos iniciais, pois não dependem de uma infraestrutura e de tantos profissionais;</a:t>
            </a:r>
          </a:p>
        </p:txBody>
      </p:sp>
    </p:spTree>
    <p:extLst>
      <p:ext uri="{BB962C8B-B14F-4D97-AF65-F5344CB8AC3E}">
        <p14:creationId xmlns:p14="http://schemas.microsoft.com/office/powerpoint/2010/main" val="212582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0430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Para Começar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O que é um negócio?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F38954-B769-5F92-C8AD-9E404A17A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30885"/>
            <a:ext cx="3241607" cy="4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019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as principais características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Dos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2060849"/>
            <a:ext cx="8424936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Oferecem grande flexibilidade de horários;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Podem ser escaláveis, ou seja, crescer conforme aumenta a demanda;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São modelos de negócios que colocam o cliente no centro da estratégia digital;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Não requerem grandes investimentos iniciais, pois não dependem de uma infraestrutura e de tantos profissionais;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solidFill>
                  <a:srgbClr val="363636"/>
                </a:solidFill>
                <a:effectLst/>
                <a:latin typeface="roboto-regular"/>
              </a:rPr>
              <a:t>Focam nas vantagens competitivas que a tecnologia oferece para criar novos valores e experiências que os diferenciam no mercado;</a:t>
            </a:r>
          </a:p>
        </p:txBody>
      </p:sp>
    </p:spTree>
    <p:extLst>
      <p:ext uri="{BB962C8B-B14F-4D97-AF65-F5344CB8AC3E}">
        <p14:creationId xmlns:p14="http://schemas.microsoft.com/office/powerpoint/2010/main" val="137107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019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as principais características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Dos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1916832"/>
            <a:ext cx="842493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effectLst/>
                <a:latin typeface="roboto-regular"/>
              </a:rPr>
              <a:t>Podem ser realizados de qualquer lugar do mundo;</a:t>
            </a:r>
          </a:p>
        </p:txBody>
      </p:sp>
    </p:spTree>
    <p:extLst>
      <p:ext uri="{BB962C8B-B14F-4D97-AF65-F5344CB8AC3E}">
        <p14:creationId xmlns:p14="http://schemas.microsoft.com/office/powerpoint/2010/main" val="33465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019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as principais características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Dos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1916832"/>
            <a:ext cx="8424936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effectLst/>
                <a:latin typeface="roboto-regular"/>
              </a:rPr>
              <a:t>Podem ser realizados de qualquer lugar do mundo;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effectLst/>
                <a:latin typeface="roboto-regular"/>
              </a:rPr>
              <a:t>Tem como premissa a atualização constante sobre seu mercado, com pesquisa de concorrência, experiências e necessidades do consumidor, dentre outros dados;</a:t>
            </a:r>
          </a:p>
        </p:txBody>
      </p:sp>
    </p:spTree>
    <p:extLst>
      <p:ext uri="{BB962C8B-B14F-4D97-AF65-F5344CB8AC3E}">
        <p14:creationId xmlns:p14="http://schemas.microsoft.com/office/powerpoint/2010/main" val="1703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019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as principais características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Dos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1916832"/>
            <a:ext cx="8424936" cy="327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effectLst/>
                <a:latin typeface="roboto-regular"/>
              </a:rPr>
              <a:t>Podem ser realizados de qualquer lugar do mundo;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effectLst/>
                <a:latin typeface="roboto-regular"/>
              </a:rPr>
              <a:t>Tem como premissa a atualização constante sobre seu mercado, com pesquisa de concorrência, experiências e necessidades do consumidor, dentre outros dados;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effectLst/>
                <a:latin typeface="roboto-regular"/>
              </a:rPr>
              <a:t>Apresenta algumas qualidades indispensáveis para a condução da empresa, como gestão inteligente, boa conectividade, atualização constante dos sistemas e marketing digital.</a:t>
            </a:r>
          </a:p>
        </p:txBody>
      </p:sp>
    </p:spTree>
    <p:extLst>
      <p:ext uri="{BB962C8B-B14F-4D97-AF65-F5344CB8AC3E}">
        <p14:creationId xmlns:p14="http://schemas.microsoft.com/office/powerpoint/2010/main" val="143869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019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são as principais características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Dos 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1916832"/>
            <a:ext cx="8424936" cy="4657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effectLst/>
                <a:latin typeface="roboto-regular"/>
              </a:rPr>
              <a:t>Podem ser realizados de qualquer lugar do mundo;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effectLst/>
                <a:latin typeface="roboto-regular"/>
              </a:rPr>
              <a:t>Tem como premissa a atualização constante sobre seu mercado, com pesquisa de concorrência, experiências e necessidades do consumidor, dentre outros dados;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effectLst/>
                <a:latin typeface="roboto-regular"/>
              </a:rPr>
              <a:t>Apresenta algumas qualidades indispensáveis para a condução da empresa, como gestão inteligente, boa conectividade, atualização constante dos sistemas e marketing digital.</a:t>
            </a:r>
          </a:p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ü"/>
            </a:pPr>
            <a:r>
              <a:rPr lang="pt-BR" sz="2000" b="0" i="0" dirty="0">
                <a:effectLst/>
                <a:latin typeface="roboto-regular"/>
              </a:rPr>
              <a:t>Tem a inovação como pilar das estratégias de negócio para reunir dados, reduzir custos e melhorar a experiência do cliente, incorporando assim o conceito de </a:t>
            </a:r>
            <a:r>
              <a:rPr lang="pt-BR" sz="2000" b="0" i="0" u="none" strike="noStrike" dirty="0">
                <a:effectLst/>
                <a:latin typeface="roboto-regular"/>
              </a:rPr>
              <a:t>transformação digital</a:t>
            </a:r>
            <a:r>
              <a:rPr lang="pt-BR" sz="2000" b="0" i="0" dirty="0">
                <a:effectLst/>
                <a:latin typeface="roboto-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69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0423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as vantagens de se investir em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62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0423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as vantagens de se investir em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2163628"/>
            <a:ext cx="8424936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Possibilidade de atingir um mercado global:</a:t>
            </a:r>
            <a:r>
              <a:rPr lang="pt-BR" b="0" i="0" dirty="0">
                <a:solidFill>
                  <a:srgbClr val="ED145B"/>
                </a:solidFill>
                <a:effectLst/>
                <a:latin typeface="roboto-regular"/>
              </a:rPr>
              <a:t>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não existem barreiras geográficas para os diversos tipos de empreendimentos digitais.</a:t>
            </a:r>
          </a:p>
        </p:txBody>
      </p:sp>
    </p:spTree>
    <p:extLst>
      <p:ext uri="{BB962C8B-B14F-4D97-AF65-F5344CB8AC3E}">
        <p14:creationId xmlns:p14="http://schemas.microsoft.com/office/powerpoint/2010/main" val="112538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0423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as vantagens de se investir em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2163628"/>
            <a:ext cx="842493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Possibilidade de atingir um mercado global:</a:t>
            </a:r>
            <a:r>
              <a:rPr lang="pt-BR" b="0" i="0" dirty="0">
                <a:solidFill>
                  <a:srgbClr val="ED145B"/>
                </a:solidFill>
                <a:effectLst/>
                <a:latin typeface="roboto-regular"/>
              </a:rPr>
              <a:t>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não existem barreiras geográficas para os diversos tipos de empreendimentos digitais.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Inovação constante: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um negócio que é baseado em tecnologia e que adota os conceitos da transformação digital deve se inovar constantemente.</a:t>
            </a:r>
          </a:p>
        </p:txBody>
      </p:sp>
    </p:spTree>
    <p:extLst>
      <p:ext uri="{BB962C8B-B14F-4D97-AF65-F5344CB8AC3E}">
        <p14:creationId xmlns:p14="http://schemas.microsoft.com/office/powerpoint/2010/main" val="232484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0423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as vantagens de se investir em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2163628"/>
            <a:ext cx="8424936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Possibilidade de atingir um mercado global:</a:t>
            </a:r>
            <a:r>
              <a:rPr lang="pt-BR" b="0" i="0" dirty="0">
                <a:solidFill>
                  <a:srgbClr val="ED145B"/>
                </a:solidFill>
                <a:effectLst/>
                <a:latin typeface="roboto-regular"/>
              </a:rPr>
              <a:t>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não existem barreiras geográficas para os diversos tipos de empreendimentos digitais.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Inovação constante: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um negócio que é baseado em tecnologia e que adota os conceitos da transformação digital deve se inovar constantemente.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Flexibilidade de horários: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não existe um horário definido para vender produtos e serviços, pois os clientes podem fazer as compras quando quiserem.</a:t>
            </a:r>
          </a:p>
        </p:txBody>
      </p:sp>
    </p:spTree>
    <p:extLst>
      <p:ext uri="{BB962C8B-B14F-4D97-AF65-F5344CB8AC3E}">
        <p14:creationId xmlns:p14="http://schemas.microsoft.com/office/powerpoint/2010/main" val="34973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0423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as vantagens de se investir em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539552" y="2163628"/>
            <a:ext cx="8424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Possibilidade de atingir um mercado global:</a:t>
            </a:r>
            <a:r>
              <a:rPr lang="pt-BR" b="0" i="0" dirty="0">
                <a:solidFill>
                  <a:srgbClr val="ED145B"/>
                </a:solidFill>
                <a:effectLst/>
                <a:latin typeface="roboto-regular"/>
              </a:rPr>
              <a:t>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não existem barreiras geográficas para os diversos tipos de empreendimentos digitais.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Inovação constante: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um negócio que é baseado em tecnologia e que adota os conceitos da transformação digital deve se inovar constantemente.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Flexibilidade de horários: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não existe um horário definido para vender produtos e serviços, pois os clientes podem fazer as compras quando quiserem.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Redução de custos operacionais: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seja na implementação ou na condução do negócio, os custos com pessoal e infraestrutura física e de TI, por exemplo, são menores do que em negócios tradicionais.</a:t>
            </a:r>
          </a:p>
        </p:txBody>
      </p:sp>
    </p:spTree>
    <p:extLst>
      <p:ext uri="{BB962C8B-B14F-4D97-AF65-F5344CB8AC3E}">
        <p14:creationId xmlns:p14="http://schemas.microsoft.com/office/powerpoint/2010/main" val="409781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40430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Para Começar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O que é um negócio?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A1FCE6-FB5B-6FC8-188F-4B3375782E20}"/>
              </a:ext>
            </a:extLst>
          </p:cNvPr>
          <p:cNvSpPr txBox="1"/>
          <p:nvPr/>
        </p:nvSpPr>
        <p:spPr>
          <a:xfrm>
            <a:off x="530735" y="2276872"/>
            <a:ext cx="49316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“Negócio</a:t>
            </a:r>
            <a:r>
              <a:rPr lang="pt-BR" b="0" i="0" dirty="0">
                <a:effectLst/>
                <a:latin typeface="roboto-regular"/>
              </a:rPr>
              <a:t> é uma </a:t>
            </a: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atividade econômica que visa obter lucro </a:t>
            </a:r>
            <a:r>
              <a:rPr lang="pt-BR" b="0" i="0" dirty="0">
                <a:effectLst/>
                <a:latin typeface="roboto-regular"/>
              </a:rPr>
              <a:t>através da produção ou comercialização de bens ou serviços. Pode ser uma </a:t>
            </a:r>
            <a:r>
              <a:rPr lang="pt-BR" b="0" i="0" strike="noStrike" dirty="0">
                <a:effectLst/>
                <a:latin typeface="roboto-regular"/>
              </a:rPr>
              <a:t>empresa</a:t>
            </a:r>
            <a:r>
              <a:rPr lang="pt-BR" b="0" i="0" dirty="0">
                <a:effectLst/>
                <a:latin typeface="roboto-regular"/>
              </a:rPr>
              <a:t> de qualquer tamanho ou uma atividade individual. Um negócio envolve empreendimento de qualquer tamanho, desde uma pequena loja de comércio local até uma grande </a:t>
            </a:r>
            <a:r>
              <a:rPr lang="pt-BR" b="0" i="0" strike="noStrike" dirty="0">
                <a:effectLst/>
                <a:latin typeface="roboto-regular"/>
              </a:rPr>
              <a:t>corporação</a:t>
            </a:r>
            <a:r>
              <a:rPr lang="pt-BR" b="0" i="0" dirty="0">
                <a:effectLst/>
                <a:latin typeface="roboto-regular"/>
              </a:rPr>
              <a:t> multinacional. Ele pode ser uma atividade individual, como um negócio de vendas diretas, ou uma operação conjunta entre várias pessoas, como uma sociedade”</a:t>
            </a:r>
          </a:p>
          <a:p>
            <a:r>
              <a:rPr lang="pt-BR" sz="1200" b="0" i="0" dirty="0">
                <a:solidFill>
                  <a:srgbClr val="333333"/>
                </a:solidFill>
                <a:effectLst/>
                <a:latin typeface="roboto-regular"/>
              </a:rPr>
              <a:t>José Sergio Marcondes</a:t>
            </a:r>
            <a:endParaRPr lang="pt-BR" sz="1200" dirty="0">
              <a:latin typeface="roboto-regular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F38954-B769-5F92-C8AD-9E404A17A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30885"/>
            <a:ext cx="3241607" cy="4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0423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as vantagens de se investir em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2159421"/>
            <a:ext cx="842493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Maior facilidade em mensurar o negócio:</a:t>
            </a:r>
            <a:r>
              <a:rPr lang="pt-BR" b="0" i="0" dirty="0">
                <a:solidFill>
                  <a:srgbClr val="ED145B"/>
                </a:solidFill>
                <a:effectLst/>
                <a:latin typeface="roboto-regular"/>
              </a:rPr>
              <a:t>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é possível extrair com facilidade insights valiosos a partir da coleta de dados e avaliar os indicadores e métricas do negócio para aprimorar os processos e resultados.</a:t>
            </a:r>
          </a:p>
          <a:p>
            <a:pPr algn="l">
              <a:lnSpc>
                <a:spcPct val="150000"/>
              </a:lnSpc>
            </a:pPr>
            <a:endParaRPr lang="pt-BR" b="0" i="0" dirty="0">
              <a:solidFill>
                <a:srgbClr val="363636"/>
              </a:solidFill>
              <a:effectLst/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926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0423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as vantagens de se investir em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2159421"/>
            <a:ext cx="842493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Maior facilidade em mensurar o negócio:</a:t>
            </a:r>
            <a:r>
              <a:rPr lang="pt-BR" b="0" i="0" dirty="0">
                <a:solidFill>
                  <a:srgbClr val="ED145B"/>
                </a:solidFill>
                <a:effectLst/>
                <a:latin typeface="roboto-regular"/>
              </a:rPr>
              <a:t>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é possível extrair com facilidade insights valiosos a partir da coleta de dados e avaliar os indicadores e métricas do negócio para aprimorar os processos e resultados.</a:t>
            </a:r>
          </a:p>
        </p:txBody>
      </p:sp>
    </p:spTree>
    <p:extLst>
      <p:ext uri="{BB962C8B-B14F-4D97-AF65-F5344CB8AC3E}">
        <p14:creationId xmlns:p14="http://schemas.microsoft.com/office/powerpoint/2010/main" val="246321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0423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Quais as vantagens de se investir em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Negócios Digitais?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2159421"/>
            <a:ext cx="8424936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Maior facilidade em mensurar o negócio:</a:t>
            </a:r>
            <a:r>
              <a:rPr lang="pt-BR" b="0" i="0" dirty="0">
                <a:solidFill>
                  <a:srgbClr val="ED145B"/>
                </a:solidFill>
                <a:effectLst/>
                <a:latin typeface="roboto-regular"/>
              </a:rPr>
              <a:t>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é possível extrair com facilidade insights valiosos a partir da coleta de dados e avaliar os indicadores e métricas do negócio para aprimorar os processos e resultados.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ED145B"/>
                </a:solidFill>
                <a:effectLst/>
                <a:latin typeface="roboto-regular"/>
              </a:rPr>
              <a:t>Maior agilidade nas decisões e na execução das ações: </a:t>
            </a:r>
            <a:r>
              <a:rPr lang="pt-BR" b="0" i="0" dirty="0">
                <a:solidFill>
                  <a:srgbClr val="363636"/>
                </a:solidFill>
                <a:effectLst/>
                <a:latin typeface="roboto-regular"/>
              </a:rPr>
              <a:t>como resultado da facilidade em mensurar o negócio, o gestor terá dados fundamentados para tomar melhores decisões e propor ações de melhorias em seu empreendimento.</a:t>
            </a:r>
          </a:p>
        </p:txBody>
      </p:sp>
    </p:spTree>
    <p:extLst>
      <p:ext uri="{BB962C8B-B14F-4D97-AF65-F5344CB8AC3E}">
        <p14:creationId xmlns:p14="http://schemas.microsoft.com/office/powerpoint/2010/main" val="25734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340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o Perfil do Empreendedor Digital?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4D954D-0CBD-E9CF-FCEE-74CD24E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48053"/>
            <a:ext cx="2971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340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o Perfil do Empreendedor Digital?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942862"/>
            <a:ext cx="541717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Iniciativa</a:t>
            </a:r>
            <a:r>
              <a:rPr lang="pt-BR" sz="1400" b="1" i="0" dirty="0">
                <a:solidFill>
                  <a:srgbClr val="363636"/>
                </a:solidFill>
                <a:effectLst/>
                <a:latin typeface="roboto-regular"/>
              </a:rPr>
              <a:t>: 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é a predisposição para agir, baseado em conhecimento prévio e identificação de oportunidades;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4D954D-0CBD-E9CF-FCEE-74CD24E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48053"/>
            <a:ext cx="2971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340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o Perfil do Empreendedor Digital?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942862"/>
            <a:ext cx="5417174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Iniciativa</a:t>
            </a:r>
            <a:r>
              <a:rPr lang="pt-BR" sz="1400" b="1" i="0" dirty="0">
                <a:solidFill>
                  <a:srgbClr val="363636"/>
                </a:solidFill>
                <a:effectLst/>
                <a:latin typeface="roboto-regular"/>
              </a:rPr>
              <a:t>: 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é a predisposição para agir, baseado em conhecimento prévio e identificação de oportunidades;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Liderança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: é a capacidade de inspirar equipes e conduzi-las com clareza para um objetivo comum.;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4D954D-0CBD-E9CF-FCEE-74CD24E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48053"/>
            <a:ext cx="2971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340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o Perfil do Empreendedor Digital?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942862"/>
            <a:ext cx="5417174" cy="199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Iniciativa</a:t>
            </a:r>
            <a:r>
              <a:rPr lang="pt-BR" sz="1400" b="1" i="0" dirty="0">
                <a:solidFill>
                  <a:srgbClr val="363636"/>
                </a:solidFill>
                <a:effectLst/>
                <a:latin typeface="roboto-regular"/>
              </a:rPr>
              <a:t>: 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é a predisposição para agir, baseado em conhecimento prévio e identificação de oportunidades;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Liderança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: é a capacidade de inspirar equipes e conduzi-las com clareza para um objetivo comum.;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Perseverança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: os erros e fracassos de um empreendimento digital devem servir como aprendizado para novas tentativas;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4D954D-0CBD-E9CF-FCEE-74CD24E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48053"/>
            <a:ext cx="2971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2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340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o Perfil do Empreendedor Digital?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942862"/>
            <a:ext cx="5417174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Iniciativa</a:t>
            </a:r>
            <a:r>
              <a:rPr lang="pt-BR" sz="1400" b="1" i="0" dirty="0">
                <a:solidFill>
                  <a:srgbClr val="363636"/>
                </a:solidFill>
                <a:effectLst/>
                <a:latin typeface="roboto-regular"/>
              </a:rPr>
              <a:t>: 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é a predisposição para agir, baseado em conhecimento prévio e identificação de oportunidades;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Liderança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: é a capacidade de inspirar equipes e conduzi-las com clareza para um objetivo comum.;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Perseverança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: os erros e fracassos de um empreendimento digital devem servir como aprendizado para novas tentativas;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Dinamismo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: é ter um perfil dinâmico para tomar decisões rapidamente e de acordo com as novidades de um mercado tão volátil;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4D954D-0CBD-E9CF-FCEE-74CD24E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48053"/>
            <a:ext cx="2971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3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73340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o Perfil do Empreendedor Digital?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942862"/>
            <a:ext cx="5417174" cy="393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Iniciativa</a:t>
            </a:r>
            <a:r>
              <a:rPr lang="pt-BR" sz="1400" b="1" i="0" dirty="0">
                <a:solidFill>
                  <a:srgbClr val="363636"/>
                </a:solidFill>
                <a:effectLst/>
                <a:latin typeface="roboto-regular"/>
              </a:rPr>
              <a:t>: 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é a predisposição para agir, baseado em conhecimento prévio e identificação de oportunidades;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Liderança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: é a capacidade de inspirar equipes e conduzi-las com clareza para um objetivo comum.;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Perseverança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: os erros e fracassos de um empreendimento digital devem servir como aprendizado para novas tentativas;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Dinamismo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: é ter um perfil dinâmico para tomar decisões rapidamente e de acordo com as novidades de um mercado tão volátil;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ED265B"/>
                </a:solidFill>
                <a:effectLst/>
                <a:latin typeface="roboto-regular"/>
              </a:rPr>
              <a:t>Organização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: A organização é a peça-chave para fazer uma boa gestão de tempo e prioridades, e executar as ações planejadas para este modelo de negócio.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4D954D-0CBD-E9CF-FCEE-74CD24E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48053"/>
            <a:ext cx="2971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2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844824"/>
            <a:ext cx="5561002" cy="458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>
                <a:solidFill>
                  <a:srgbClr val="ED265B"/>
                </a:solidFill>
                <a:effectLst/>
                <a:latin typeface="roboto-regular"/>
              </a:rPr>
              <a:t>E-commerce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O </a:t>
            </a:r>
            <a:r>
              <a:rPr lang="pt-BR" sz="1400" b="0" i="0" u="none" strike="noStrike" dirty="0">
                <a:effectLst/>
                <a:latin typeface="roboto-regular"/>
              </a:rPr>
              <a:t>e-commerce</a:t>
            </a:r>
            <a:r>
              <a:rPr lang="pt-BR" sz="1400" b="0" i="0" dirty="0">
                <a:effectLst/>
                <a:latin typeface="roboto-regular"/>
              </a:rPr>
              <a:t> é uma das modalidades mais conhecidas, pois a empresa disponibiliza um site para comercializar produtos e/ou serviços.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Um </a:t>
            </a:r>
            <a:r>
              <a:rPr lang="pt-BR" sz="1400" b="0" i="0" u="none" strike="noStrike" dirty="0">
                <a:effectLst/>
                <a:latin typeface="roboto-regular"/>
              </a:rPr>
              <a:t>levantamento da </a:t>
            </a:r>
            <a:r>
              <a:rPr lang="pt-BR" sz="1400" b="0" i="0" u="none" strike="noStrike" dirty="0" err="1">
                <a:effectLst/>
                <a:latin typeface="roboto-regular"/>
              </a:rPr>
              <a:t>Neotrust</a:t>
            </a:r>
            <a:r>
              <a:rPr lang="pt-BR" sz="1400" b="0" i="0" dirty="0">
                <a:effectLst/>
                <a:latin typeface="roboto-regular"/>
              </a:rPr>
              <a:t> apontou que o e-commerce brasileiro faturou R$ 161 bilhões em 2021, um crescimento de 27%. Na visão da empresa, o varejo online apresenta tendência de crescimento.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É um negócio interessante devido à possibilidade de atingir um grande número de pessoas, uma vez que o site fica disponível 24 horas por dia.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Para ter sucesso ao </a:t>
            </a:r>
            <a:r>
              <a:rPr lang="pt-BR" sz="1400" b="0" i="0" u="none" strike="noStrike" dirty="0">
                <a:effectLst/>
                <a:latin typeface="roboto-regular"/>
              </a:rPr>
              <a:t>vender online</a:t>
            </a:r>
            <a:r>
              <a:rPr lang="pt-BR" sz="1400" b="0" i="0" dirty="0">
                <a:effectLst/>
                <a:latin typeface="roboto-regular"/>
              </a:rPr>
              <a:t>, é preciso investir em um bom design e na otimização do site para que ele seja bem ranqueado nas buscas.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DF0F99-4B81-A654-4546-84CD72108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06" y="2511134"/>
            <a:ext cx="2895600" cy="10572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83C9D6B-4EE8-3ADA-25A5-B7F17076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18" y="4011750"/>
            <a:ext cx="23622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0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683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é a finalidade de um Negócio?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844824"/>
            <a:ext cx="4788532" cy="458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>
                <a:solidFill>
                  <a:srgbClr val="ED265B"/>
                </a:solidFill>
                <a:effectLst/>
                <a:latin typeface="roboto-regular"/>
              </a:rPr>
              <a:t>Marketplaces</a:t>
            </a:r>
            <a:endParaRPr lang="pt-BR" b="1" i="0" dirty="0">
              <a:solidFill>
                <a:srgbClr val="ED265B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O </a:t>
            </a:r>
            <a:r>
              <a:rPr lang="pt-BR" sz="1400" b="0" i="0" u="none" strike="noStrike" dirty="0">
                <a:effectLst/>
                <a:latin typeface="roboto-regular"/>
              </a:rPr>
              <a:t>marketplace</a:t>
            </a:r>
            <a:r>
              <a:rPr lang="pt-BR" sz="1400" b="0" i="0" dirty="0">
                <a:effectLst/>
                <a:latin typeface="roboto-regular"/>
              </a:rPr>
              <a:t> é uma plataforma online em que vários lojistas oferecem seus produtos e/ou serviços para venda. Ou seja, ela conecta vendedores e clientes. Um bom exemplo é a gigante </a:t>
            </a:r>
            <a:r>
              <a:rPr lang="pt-BR" sz="1400" b="0" i="0" dirty="0" err="1">
                <a:effectLst/>
                <a:latin typeface="roboto-regular"/>
              </a:rPr>
              <a:t>Amazon</a:t>
            </a:r>
            <a:r>
              <a:rPr lang="pt-BR" sz="1400" b="0" i="0" dirty="0">
                <a:effectLst/>
                <a:latin typeface="roboto-regular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Apesar da semelhança com o e-commerce, são tipos de negócios digitais diferentes.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O marketplace é uma espécie de shopping virtual com várias lojas e ganha uma comissão sobre as vendas realizadas. O e-commerce é a loja virtual própria de uma empresa. A vantagem deste modelo é o grande alcance de potenciais clientes, uma vez que a plataforma já tem um bom nível de visitação.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19EE0F-D2F4-FE3C-9424-1119BE98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381" y="1883524"/>
            <a:ext cx="2396514" cy="22516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1977770-44CF-9863-D2F4-9EFF15EED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642" y="4367248"/>
            <a:ext cx="20859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1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844824"/>
            <a:ext cx="4356484" cy="425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>
                <a:solidFill>
                  <a:srgbClr val="ED265B"/>
                </a:solidFill>
                <a:effectLst/>
                <a:latin typeface="roboto-regular"/>
              </a:rPr>
              <a:t>Vendas pelas redes sociais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As redes sociais são um ótimo canal para a venda de produtos e/ou serviços. </a:t>
            </a:r>
            <a:r>
              <a:rPr lang="pt-BR" sz="1400" b="0" i="0" dirty="0">
                <a:effectLst/>
                <a:latin typeface="roboto-regular"/>
              </a:rPr>
              <a:t>Isso porque elas permitem que o empreendedor crie uma relação próxima com seus clientes, além de facilitar a divulgação do negócio.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O chamado </a:t>
            </a:r>
            <a:r>
              <a:rPr lang="pt-BR" sz="1400" b="0" i="0" u="none" strike="noStrike" dirty="0">
                <a:effectLst/>
                <a:latin typeface="roboto-regular"/>
              </a:rPr>
              <a:t>social </a:t>
            </a:r>
            <a:r>
              <a:rPr lang="pt-BR" sz="1400" b="0" i="0" u="none" strike="noStrike" dirty="0" err="1">
                <a:effectLst/>
                <a:latin typeface="roboto-regular"/>
              </a:rPr>
              <a:t>commerce</a:t>
            </a:r>
            <a:r>
              <a:rPr lang="pt-BR" sz="1400" b="0" i="0" dirty="0">
                <a:effectLst/>
                <a:latin typeface="roboto-regular"/>
              </a:rPr>
              <a:t> pode ser utilizado por diversos perfis de empreendedores, desde o iniciante até aquele que já possui o próprio e-commerce e deseja ampliar o alcance da marca.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084E3C-12C0-ABF1-11EA-ADD8E6DA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44" y="2068471"/>
            <a:ext cx="4458296" cy="402993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D684801-4A24-6284-D20E-E919024AF56B}"/>
              </a:ext>
            </a:extLst>
          </p:cNvPr>
          <p:cNvSpPr/>
          <p:nvPr/>
        </p:nvSpPr>
        <p:spPr>
          <a:xfrm>
            <a:off x="5004048" y="2852936"/>
            <a:ext cx="1099362" cy="3245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109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3" y="1844824"/>
            <a:ext cx="4481072" cy="393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>
                <a:solidFill>
                  <a:srgbClr val="ED145B"/>
                </a:solidFill>
                <a:effectLst/>
                <a:latin typeface="roboto-regular"/>
              </a:rPr>
              <a:t>Dropshipping</a:t>
            </a:r>
            <a:endParaRPr lang="pt-BR" b="1" i="0" dirty="0">
              <a:solidFill>
                <a:srgbClr val="ED145B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O </a:t>
            </a:r>
            <a:r>
              <a:rPr lang="pt-BR" sz="1400" b="0" i="0" u="none" strike="noStrike" dirty="0">
                <a:effectLst/>
                <a:latin typeface="roboto-regular"/>
              </a:rPr>
              <a:t>dropshipping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 é um modelo de negócio no qual o vendedor não precisa ter estoque dos produtos que comercializa. Ele é apenas um intermediário da venda, fazendo a ligação entre o cliente e o fornecedor.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Após a confirmação da compra pelo cliente, o fornecedor será responsável pelo envio do produto para o endereço informado.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A vantagem do dropshipping para o empreendedor é não precisar investir em estoque, o que reduz os custos operacionais do negócio.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D38473-8B39-F423-B46C-DCA3F5078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57"/>
          <a:stretch/>
        </p:blipFill>
        <p:spPr>
          <a:xfrm>
            <a:off x="4932040" y="1854324"/>
            <a:ext cx="4176464" cy="39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0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1" y="1723355"/>
            <a:ext cx="8796119" cy="26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 err="1">
                <a:solidFill>
                  <a:srgbClr val="ED145B"/>
                </a:solidFill>
                <a:effectLst/>
                <a:latin typeface="roboto-regular"/>
              </a:rPr>
              <a:t>Infoprodutos</a:t>
            </a:r>
            <a:endParaRPr lang="pt-BR" b="1" i="0" dirty="0">
              <a:solidFill>
                <a:srgbClr val="ED145B"/>
              </a:solidFill>
              <a:effectLst/>
              <a:latin typeface="roboto-regular"/>
            </a:endParaRP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Os </a:t>
            </a:r>
            <a:r>
              <a:rPr lang="pt-BR" sz="1400" b="0" i="0" dirty="0" err="1">
                <a:solidFill>
                  <a:srgbClr val="363636"/>
                </a:solidFill>
                <a:effectLst/>
                <a:latin typeface="roboto-regular"/>
              </a:rPr>
              <a:t>infoprodutos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 são produtos digitais que podem ser baixados na internet, como e-books, apostilas, webinars, vídeos etc.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Eles são uma ótima opção para quem quer trabalhar com outras ideias de negócios digitais, uma vez que não há custos com estoque e a divulgação do produto pode ser feita de forma online.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Para ter sucesso na venda de </a:t>
            </a:r>
            <a:r>
              <a:rPr lang="pt-BR" sz="1400" b="0" i="0" dirty="0" err="1">
                <a:solidFill>
                  <a:srgbClr val="363636"/>
                </a:solidFill>
                <a:effectLst/>
                <a:latin typeface="roboto-regular"/>
              </a:rPr>
              <a:t>infoprodutos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, é importante investir em conteúdos relevantes e de qualidade, além de traçar uma boa estratégia de marketing digital.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44AB4C-9CE5-7E13-0468-71AA389B1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80"/>
          <a:stretch/>
        </p:blipFill>
        <p:spPr>
          <a:xfrm>
            <a:off x="1030917" y="4267417"/>
            <a:ext cx="7296653" cy="23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0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844824"/>
            <a:ext cx="4860540" cy="458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>
                <a:solidFill>
                  <a:srgbClr val="ED145B"/>
                </a:solidFill>
                <a:effectLst/>
                <a:latin typeface="roboto-regular"/>
              </a:rPr>
              <a:t>Canal no YouTube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Criar um canal no YouTube é uma ótima opção para quem busca modelos de negócios digitais. Isso porque este tipo de conteúdo é cada vez mais procurado na internet e pode gerar uma boa renda para o empreendedor.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De acordo com a </a:t>
            </a:r>
            <a:r>
              <a:rPr lang="pt-BR" sz="1400" b="0" i="0" dirty="0">
                <a:solidFill>
                  <a:srgbClr val="424242"/>
                </a:solidFill>
                <a:effectLst/>
                <a:latin typeface="roboto-regular"/>
              </a:rPr>
              <a:t>pesquisa “</a:t>
            </a:r>
            <a:r>
              <a:rPr lang="pt-BR" sz="1400" b="0" i="0" u="none" strike="noStrike" dirty="0">
                <a:solidFill>
                  <a:srgbClr val="424242"/>
                </a:solidFill>
                <a:effectLst/>
                <a:latin typeface="roboto-regular"/>
              </a:rPr>
              <a:t>Reuters </a:t>
            </a:r>
            <a:r>
              <a:rPr lang="pt-BR" sz="1400" b="0" i="0" u="none" strike="noStrike" dirty="0" err="1">
                <a:solidFill>
                  <a:srgbClr val="424242"/>
                </a:solidFill>
                <a:effectLst/>
                <a:latin typeface="roboto-regular"/>
              </a:rPr>
              <a:t>Institute</a:t>
            </a:r>
            <a:r>
              <a:rPr lang="pt-BR" sz="1400" b="0" i="0" u="none" strike="noStrike" dirty="0">
                <a:solidFill>
                  <a:srgbClr val="424242"/>
                </a:solidFill>
                <a:effectLst/>
                <a:latin typeface="roboto-regular"/>
              </a:rPr>
              <a:t> Digital News Report</a:t>
            </a:r>
            <a:r>
              <a:rPr lang="pt-BR" sz="1400" b="0" i="0" dirty="0">
                <a:solidFill>
                  <a:srgbClr val="424242"/>
                </a:solidFill>
                <a:effectLst/>
                <a:latin typeface="roboto-regular"/>
              </a:rPr>
              <a:t>“, 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o YouTube é a principal rede social de notícias e informações do Brasil. Dos entrevistados, 43% afirmaram que utilizam a rede para visualizar informações jornalísticas.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Um canal bem estruturado, com conteúdos relevantes, pode ajudar na conversão das vendas e trazer um lucro interessante para o empreendedor.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35A405A-EF12-D6E4-C371-21AB70F79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19"/>
          <a:stretch/>
        </p:blipFill>
        <p:spPr>
          <a:xfrm>
            <a:off x="5220073" y="1844824"/>
            <a:ext cx="3923928" cy="442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844824"/>
            <a:ext cx="3708412" cy="393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>
                <a:solidFill>
                  <a:srgbClr val="ED145B"/>
                </a:solidFill>
                <a:effectLst/>
                <a:latin typeface="roboto-regular"/>
              </a:rPr>
              <a:t>Programa de afiliados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O programa de afiliados consiste em promover produtos e/ou serviços de outras empresas em troca de comissões por cada venda realizada.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Para ter sucesso neste tipo de negócio, é importante escolher os produtos e/ou serviços que serão promovidos com cuidado. Afinal, você não quer associar sua marca a empresas que não combinam com os valores e a missão da sua organização.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163006B-15EB-F462-1B25-5B049047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32" y="1979333"/>
            <a:ext cx="4499741" cy="41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8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844824"/>
            <a:ext cx="3734701" cy="425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>
                <a:solidFill>
                  <a:srgbClr val="ED145B"/>
                </a:solidFill>
                <a:effectLst/>
                <a:latin typeface="roboto-regular"/>
              </a:rPr>
              <a:t>Aulas online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As aulas online permitem que o empreendedor alcance um grande número de pessoas na transmissão de seu know-how sobre determinado tema.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Muitos negócios trabalham com educação e tem a possibilidade do ensino a distância, como é o caso das escolas de idiomas.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Portanto, para ter um negócio, basta estruturar os planos de aula, ter boa conexão com a internet e uma plataforma de videoconferência.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86E7A2-657A-ED33-4179-7176B9F1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479" y="1818392"/>
            <a:ext cx="2857500" cy="15144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85DE61-67F9-48EB-DC87-F1678ECA6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479" y="3429000"/>
            <a:ext cx="2343150" cy="1019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5DAA0A-9BEA-0BB9-B3D1-DBCF14DB0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479" y="4769417"/>
            <a:ext cx="20288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9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844824"/>
            <a:ext cx="448107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>
                <a:solidFill>
                  <a:srgbClr val="ED145B"/>
                </a:solidFill>
                <a:effectLst/>
                <a:latin typeface="roboto-regular"/>
              </a:rPr>
              <a:t>Produção de conteúdo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A produção de conteúdo de qualidade se tornou um dos tipos de negócios digitais lucrativos nos últimos anos. Determinados segmentos podem aproveitar esse recursos para atrair leads e conduzi-los pela jornada de compra.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Este mercado consegue abranger finalidades distintas, como educação e entretenimento, em diversas possibilidades de configuração, como blogs, vídeos e podcasts.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EA6151-ABC6-0FA5-AD13-CDFCD248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462" y="1867904"/>
            <a:ext cx="4121538" cy="110487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909D646-E650-A45D-586C-B4785A5B3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63" y="3215724"/>
            <a:ext cx="4419737" cy="11094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B26DB4A-BAB2-64C0-E53E-BA7D8D4E9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451" y="4593927"/>
            <a:ext cx="4211960" cy="9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844824"/>
            <a:ext cx="4428492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>
                <a:solidFill>
                  <a:srgbClr val="ED145B"/>
                </a:solidFill>
                <a:effectLst/>
                <a:latin typeface="roboto-regular"/>
              </a:rPr>
              <a:t>Programa de assinatura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Os programas de assinatura são ideias de negócios digitais recentes, e exemplos no mercado não faltam. Plataformas de streaming de vídeo e música fazem muito sucesso entre os consumidores, por exemplo.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Mas este modelo de empreendimento aborda muitos segmentos, como jornais e revistas. 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O associado realiza pagamentos mensais para ter acesso a diversos conteúdos, </a:t>
            </a:r>
            <a:r>
              <a:rPr lang="pt-BR" sz="1400" b="0" i="0" dirty="0" err="1">
                <a:solidFill>
                  <a:srgbClr val="363636"/>
                </a:solidFill>
                <a:effectLst/>
                <a:latin typeface="roboto-regular"/>
              </a:rPr>
              <a:t>infoprodutos</a:t>
            </a: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 ou áreas de conhecimento.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276DD5-B926-42DA-EB92-7F9447C34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828" y="1619429"/>
            <a:ext cx="2228850" cy="12287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098C17-3401-4EB4-87AB-0572296C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965" y="3177444"/>
            <a:ext cx="3076575" cy="10382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35B8C42-F0D4-52AE-0B04-0EC4342EC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159" y="4718180"/>
            <a:ext cx="4428492" cy="13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844824"/>
            <a:ext cx="4602621" cy="393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>
                <a:solidFill>
                  <a:srgbClr val="ED145B"/>
                </a:solidFill>
                <a:effectLst/>
                <a:latin typeface="roboto-regular"/>
              </a:rPr>
              <a:t> Software as a Service (SaaS)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O </a:t>
            </a:r>
            <a:r>
              <a:rPr lang="pt-BR" sz="1400" b="0" i="0" u="none" strike="noStrike" dirty="0">
                <a:effectLst/>
                <a:latin typeface="roboto-regular"/>
              </a:rPr>
              <a:t>Software as a Service (SaaS)</a:t>
            </a:r>
            <a:r>
              <a:rPr lang="pt-BR" sz="1400" b="0" i="0" dirty="0">
                <a:effectLst/>
                <a:latin typeface="roboto-regular"/>
              </a:rPr>
              <a:t> é um tipo de programa baseado no desenvolvimento e na oferta de softwares como um serviço. O cliente faz o pagamento recorrente para utilizar uma solução.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As soluções da AWS e o Google </a:t>
            </a:r>
            <a:r>
              <a:rPr lang="pt-BR" sz="1400" b="0" i="0" dirty="0" err="1">
                <a:effectLst/>
                <a:latin typeface="roboto-regular"/>
              </a:rPr>
              <a:t>Workspace</a:t>
            </a:r>
            <a:r>
              <a:rPr lang="pt-BR" sz="1400" b="0" i="0" dirty="0">
                <a:effectLst/>
                <a:latin typeface="roboto-regular"/>
              </a:rPr>
              <a:t> são bons exemplos. As empresas fazem o pagamento mensal e podem utilizar uma série de ferramentas e recursos para aprimorar o trabalho de suas equipes.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E2B5D7-F0CC-76A4-BEDE-8A201A26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279" y="1851736"/>
            <a:ext cx="3771900" cy="16573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D355EE-6BE1-97D0-C741-129EBDDE2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754" y="3803294"/>
            <a:ext cx="2266950" cy="8096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DD6BF99-17AC-CB34-8CCD-74700B0BE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153" y="4802502"/>
            <a:ext cx="4056190" cy="12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7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683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é a finalidade de um Negócio?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34009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Criar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roboto-regular"/>
              </a:rPr>
              <a:t> </a:t>
            </a: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empregos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: os negócios podem criar empregos para as pessoas, contribuindo para o desenvolvimento da economia local, regional e nacional.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endParaRPr lang="pt-BR" dirty="0"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138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844824"/>
            <a:ext cx="4572508" cy="2318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1" i="0" dirty="0">
                <a:solidFill>
                  <a:srgbClr val="ED265B"/>
                </a:solidFill>
                <a:effectLst/>
                <a:latin typeface="roboto-regular"/>
              </a:rPr>
              <a:t>Desenvolvimento de apps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solidFill>
                  <a:srgbClr val="363636"/>
                </a:solidFill>
                <a:effectLst/>
                <a:latin typeface="roboto-regular"/>
              </a:rPr>
              <a:t>A demanda por mobilidade fez com que o desenvolvimento de apps se tornasse um dos tipos de negócios digitais lucrativos. Muitas startups atuam a partir de seus próprios aplicativos, mas isso vem sendo adotado inclusive por empresas já consolidadas.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5E948C-61DD-55F0-21D3-AD2CBD85D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860" y="1988840"/>
            <a:ext cx="1943100" cy="16764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7A318FA-841F-DBD9-2E29-8CC5AD459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960" y="3870980"/>
            <a:ext cx="1838325" cy="14192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F368A4-A7B5-511B-A3A5-886D0D91B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660" y="4498998"/>
            <a:ext cx="24384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1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51251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Tipos de Negócios Digitais</a:t>
            </a:r>
          </a:p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Atualmente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A65F17-6019-3E1E-25E6-DCC68DCD232B}"/>
              </a:ext>
            </a:extLst>
          </p:cNvPr>
          <p:cNvSpPr txBox="1"/>
          <p:nvPr/>
        </p:nvSpPr>
        <p:spPr>
          <a:xfrm>
            <a:off x="359532" y="1844824"/>
            <a:ext cx="8784468" cy="2318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800" b="0" i="0" dirty="0">
                <a:solidFill>
                  <a:srgbClr val="ED265B"/>
                </a:solidFill>
                <a:effectLst/>
                <a:latin typeface="roboto-regular"/>
              </a:rPr>
              <a:t>Marketing digital e tráfego pago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O </a:t>
            </a:r>
            <a:r>
              <a:rPr lang="pt-BR" sz="1400" b="0" i="0" u="none" strike="noStrike" dirty="0">
                <a:effectLst/>
                <a:latin typeface="roboto-regular"/>
              </a:rPr>
              <a:t>marketing digital</a:t>
            </a:r>
            <a:r>
              <a:rPr lang="pt-BR" sz="1400" b="0" i="0" dirty="0">
                <a:effectLst/>
                <a:latin typeface="roboto-regular"/>
              </a:rPr>
              <a:t> é uma vertente do marketing que tem como principal objetivo atrair o público para sites e blogs, utilizando diversas técnicas, como o </a:t>
            </a:r>
            <a:r>
              <a:rPr lang="pt-BR" sz="1400" b="0" i="0" dirty="0" err="1">
                <a:effectLst/>
                <a:latin typeface="roboto-regular"/>
              </a:rPr>
              <a:t>inbound</a:t>
            </a:r>
            <a:r>
              <a:rPr lang="pt-BR" sz="1400" b="0" i="0" dirty="0">
                <a:effectLst/>
                <a:latin typeface="roboto-regular"/>
              </a:rPr>
              <a:t> marketing.</a:t>
            </a:r>
          </a:p>
          <a:p>
            <a:pPr algn="l">
              <a:lnSpc>
                <a:spcPct val="150000"/>
              </a:lnSpc>
            </a:pPr>
            <a:r>
              <a:rPr lang="pt-BR" sz="1400" b="0" i="0" dirty="0">
                <a:effectLst/>
                <a:latin typeface="roboto-regular"/>
              </a:rPr>
              <a:t>Já a gestão de tráfego pago tem como função criar anúncios que tragam resultados e conversões para o cliente. Empreendedores com conhecimento sobre marketing digital e tráfego pago podem começar um negócio neste segmento, oferecendo esse serviço para outras empresas.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18676E-E32C-BB70-BCD6-10567BC7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4153277"/>
            <a:ext cx="5417257" cy="2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Toyofuku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B4FCE6-D631-B650-3223-7547F0C9554E}"/>
              </a:ext>
            </a:extLst>
          </p:cNvPr>
          <p:cNvSpPr txBox="1"/>
          <p:nvPr/>
        </p:nvSpPr>
        <p:spPr>
          <a:xfrm>
            <a:off x="467544" y="4941168"/>
            <a:ext cx="7488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latin typeface="Gotham HTF"/>
                <a:cs typeface="Gotham HTF Light"/>
              </a:rPr>
              <a:t>Todos </a:t>
            </a:r>
            <a:r>
              <a:rPr lang="pt-BR" sz="1400" dirty="0">
                <a:latin typeface="Gotham HTF"/>
                <a:cs typeface="Gotham HTF Light"/>
              </a:rPr>
              <a:t>os direitos reservados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683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é a finalidade de um Negócio?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34009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Criar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roboto-regular"/>
              </a:rPr>
              <a:t> </a:t>
            </a: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empregos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: os negócios podem criar empregos para as pessoas, contribuindo para o desenvolvimento da economia local, regional e nacional.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Melhorar a qualidade de vida das pessoas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os negócios podem oferecer produtos e serviços que melhoram a qualidade de vida das pessoas, como alimentos, vestuário, transporte, comunicação, serviços de saúde, entre outros.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endParaRPr lang="pt-BR" dirty="0"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2242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683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é a finalidade de um Negócio?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340093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Criar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roboto-regular"/>
              </a:rPr>
              <a:t> </a:t>
            </a: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empregos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: os negócios podem criar empregos para as pessoas, contribuindo para o desenvolvimento da economia local, regional e nacional.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Melhorar a qualidade de vida das pessoas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os negócios podem oferecer produtos e serviços que melhoram a qualidade de vida das pessoas, como alimentos, vestuário, transporte, comunicação, serviços de saúde, entre outros.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Fornecer soluções para problemas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os negócios podem oferecer soluções para problemas cotidianos, como transporte, segurança, alimentação, comunicação, entre outros.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endParaRPr lang="pt-BR" dirty="0"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4816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11502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0A2282-0C81-42E7-999A-023B5EA94542}"/>
              </a:ext>
            </a:extLst>
          </p:cNvPr>
          <p:cNvSpPr/>
          <p:nvPr/>
        </p:nvSpPr>
        <p:spPr>
          <a:xfrm>
            <a:off x="768411" y="710939"/>
            <a:ext cx="6683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roboto-regular"/>
              </a:rPr>
              <a:t>Qual é a finalidade de um Negócio?</a:t>
            </a:r>
            <a:endParaRPr lang="pt-BR" sz="3200" b="1" i="0" dirty="0">
              <a:solidFill>
                <a:srgbClr val="000000"/>
              </a:solidFill>
              <a:effectLst/>
              <a:latin typeface="roboto-regular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77439-C889-4B9E-8158-0AFA8CD95C43}"/>
              </a:ext>
            </a:extLst>
          </p:cNvPr>
          <p:cNvSpPr/>
          <p:nvPr/>
        </p:nvSpPr>
        <p:spPr>
          <a:xfrm>
            <a:off x="1409351" y="2341857"/>
            <a:ext cx="4694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AFD6EF-70F7-C6D5-67F1-5A335D9C230C}"/>
              </a:ext>
            </a:extLst>
          </p:cNvPr>
          <p:cNvSpPr txBox="1"/>
          <p:nvPr/>
        </p:nvSpPr>
        <p:spPr>
          <a:xfrm>
            <a:off x="401954" y="1927896"/>
            <a:ext cx="834009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Criar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roboto-regular"/>
              </a:rPr>
              <a:t> </a:t>
            </a: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empregos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: os negócios podem criar empregos para as pessoas, contribuindo para o desenvolvimento da economia local, regional e nacional.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Melhorar a qualidade de vida das pessoas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os negócios podem oferecer produtos e serviços que melhoram a qualidade de vida das pessoas, como alimentos, vestuário, transporte, comunicação, serviços de saúde, entre outros.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Fornecer soluções para problemas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os negócios podem oferecer soluções para problemas cotidianos, como transporte, segurança, alimentação, comunicação, entre outros.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rgbClr val="ED145B"/>
                </a:solidFill>
                <a:effectLst/>
                <a:latin typeface="roboto-regular"/>
              </a:rPr>
              <a:t>Atender a necessidades específicas</a:t>
            </a:r>
            <a:r>
              <a:rPr lang="pt-BR" sz="1600" b="0" i="0" dirty="0">
                <a:solidFill>
                  <a:srgbClr val="ED145B"/>
                </a:solidFill>
                <a:effectLst/>
                <a:latin typeface="roboto-regular"/>
              </a:rPr>
              <a:t>: 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roboto-regular"/>
              </a:rPr>
              <a:t>os negócios podem atender necessidades específicas de grupos de consumidores, como idosos, crianças, pessoas com necessidades especiais, entre outros.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333333"/>
              </a:solidFill>
              <a:effectLst/>
              <a:latin typeface="roboto-regular"/>
            </a:endParaRPr>
          </a:p>
          <a:p>
            <a:endParaRPr lang="pt-BR" dirty="0"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272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5880</TotalTime>
  <Words>3739</Words>
  <Application>Microsoft Office PowerPoint</Application>
  <PresentationFormat>Apresentação na tela (4:3)</PresentationFormat>
  <Paragraphs>298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62</vt:i4>
      </vt:variant>
    </vt:vector>
  </HeadingPairs>
  <TitlesOfParts>
    <vt:vector size="72" baseType="lpstr">
      <vt:lpstr>Arial</vt:lpstr>
      <vt:lpstr>Calibri</vt:lpstr>
      <vt:lpstr>Calibri Light</vt:lpstr>
      <vt:lpstr>Gotham HTF</vt:lpstr>
      <vt:lpstr>Gotham HTF Light</vt:lpstr>
      <vt:lpstr>Gotham HTF Medium</vt:lpstr>
      <vt:lpstr>roboto-regular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497</cp:revision>
  <dcterms:created xsi:type="dcterms:W3CDTF">2018-08-18T04:32:45Z</dcterms:created>
  <dcterms:modified xsi:type="dcterms:W3CDTF">2023-11-07T14:31:49Z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